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3018" y="9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D0A0A7-6BBE-4C51-8ECD-40D81BAD7B64}" type="datetimeFigureOut">
              <a:rPr lang="en-US" smtClean="0"/>
              <a:t>6/2/2013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520DA1-6785-4EB3-8DD6-B26DBD66E7A4}" type="slidenum">
              <a:rPr lang="en-US" smtClean="0"/>
              <a:t>‹#›</a:t>
            </a:fld>
            <a:endParaRPr lang="en-US"/>
          </a:p>
        </p:txBody>
      </p:sp>
    </p:spTree>
    <p:extLst>
      <p:ext uri="{BB962C8B-B14F-4D97-AF65-F5344CB8AC3E}">
        <p14:creationId xmlns:p14="http://schemas.microsoft.com/office/powerpoint/2010/main" val="77125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D0A0A7-6BBE-4C51-8ECD-40D81BAD7B64}" type="datetimeFigureOut">
              <a:rPr lang="en-US" smtClean="0"/>
              <a:t>6/2/2013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520DA1-6785-4EB3-8DD6-B26DBD66E7A4}" type="slidenum">
              <a:rPr lang="en-US" smtClean="0"/>
              <a:t>‹#›</a:t>
            </a:fld>
            <a:endParaRPr lang="en-US"/>
          </a:p>
        </p:txBody>
      </p:sp>
    </p:spTree>
    <p:extLst>
      <p:ext uri="{BB962C8B-B14F-4D97-AF65-F5344CB8AC3E}">
        <p14:creationId xmlns:p14="http://schemas.microsoft.com/office/powerpoint/2010/main" val="2893054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D0A0A7-6BBE-4C51-8ECD-40D81BAD7B64}" type="datetimeFigureOut">
              <a:rPr lang="en-US" smtClean="0"/>
              <a:t>6/2/2013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520DA1-6785-4EB3-8DD6-B26DBD66E7A4}" type="slidenum">
              <a:rPr lang="en-US" smtClean="0"/>
              <a:t>‹#›</a:t>
            </a:fld>
            <a:endParaRPr lang="en-US"/>
          </a:p>
        </p:txBody>
      </p:sp>
    </p:spTree>
    <p:extLst>
      <p:ext uri="{BB962C8B-B14F-4D97-AF65-F5344CB8AC3E}">
        <p14:creationId xmlns:p14="http://schemas.microsoft.com/office/powerpoint/2010/main" val="3900714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D0A0A7-6BBE-4C51-8ECD-40D81BAD7B64}" type="datetimeFigureOut">
              <a:rPr lang="en-US" smtClean="0"/>
              <a:t>6/2/2013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520DA1-6785-4EB3-8DD6-B26DBD66E7A4}" type="slidenum">
              <a:rPr lang="en-US" smtClean="0"/>
              <a:t>‹#›</a:t>
            </a:fld>
            <a:endParaRPr lang="en-US"/>
          </a:p>
        </p:txBody>
      </p:sp>
    </p:spTree>
    <p:extLst>
      <p:ext uri="{BB962C8B-B14F-4D97-AF65-F5344CB8AC3E}">
        <p14:creationId xmlns:p14="http://schemas.microsoft.com/office/powerpoint/2010/main" val="559180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D0A0A7-6BBE-4C51-8ECD-40D81BAD7B64}" type="datetimeFigureOut">
              <a:rPr lang="en-US" smtClean="0"/>
              <a:t>6/2/2013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520DA1-6785-4EB3-8DD6-B26DBD66E7A4}" type="slidenum">
              <a:rPr lang="en-US" smtClean="0"/>
              <a:t>‹#›</a:t>
            </a:fld>
            <a:endParaRPr lang="en-US"/>
          </a:p>
        </p:txBody>
      </p:sp>
    </p:spTree>
    <p:extLst>
      <p:ext uri="{BB962C8B-B14F-4D97-AF65-F5344CB8AC3E}">
        <p14:creationId xmlns:p14="http://schemas.microsoft.com/office/powerpoint/2010/main" val="2879242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D0A0A7-6BBE-4C51-8ECD-40D81BAD7B64}" type="datetimeFigureOut">
              <a:rPr lang="en-US" smtClean="0"/>
              <a:t>6/2/2013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520DA1-6785-4EB3-8DD6-B26DBD66E7A4}" type="slidenum">
              <a:rPr lang="en-US" smtClean="0"/>
              <a:t>‹#›</a:t>
            </a:fld>
            <a:endParaRPr lang="en-US"/>
          </a:p>
        </p:txBody>
      </p:sp>
    </p:spTree>
    <p:extLst>
      <p:ext uri="{BB962C8B-B14F-4D97-AF65-F5344CB8AC3E}">
        <p14:creationId xmlns:p14="http://schemas.microsoft.com/office/powerpoint/2010/main" val="2170200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D0A0A7-6BBE-4C51-8ECD-40D81BAD7B64}" type="datetimeFigureOut">
              <a:rPr lang="en-US" smtClean="0"/>
              <a:t>6/2/2013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520DA1-6785-4EB3-8DD6-B26DBD66E7A4}" type="slidenum">
              <a:rPr lang="en-US" smtClean="0"/>
              <a:t>‹#›</a:t>
            </a:fld>
            <a:endParaRPr lang="en-US"/>
          </a:p>
        </p:txBody>
      </p:sp>
    </p:spTree>
    <p:extLst>
      <p:ext uri="{BB962C8B-B14F-4D97-AF65-F5344CB8AC3E}">
        <p14:creationId xmlns:p14="http://schemas.microsoft.com/office/powerpoint/2010/main" val="341058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D0A0A7-6BBE-4C51-8ECD-40D81BAD7B64}" type="datetimeFigureOut">
              <a:rPr lang="en-US" smtClean="0"/>
              <a:t>6/2/2013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520DA1-6785-4EB3-8DD6-B26DBD66E7A4}" type="slidenum">
              <a:rPr lang="en-US" smtClean="0"/>
              <a:t>‹#›</a:t>
            </a:fld>
            <a:endParaRPr lang="en-US"/>
          </a:p>
        </p:txBody>
      </p:sp>
    </p:spTree>
    <p:extLst>
      <p:ext uri="{BB962C8B-B14F-4D97-AF65-F5344CB8AC3E}">
        <p14:creationId xmlns:p14="http://schemas.microsoft.com/office/powerpoint/2010/main" val="4116272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D0A0A7-6BBE-4C51-8ECD-40D81BAD7B64}" type="datetimeFigureOut">
              <a:rPr lang="en-US" smtClean="0"/>
              <a:t>6/2/2013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520DA1-6785-4EB3-8DD6-B26DBD66E7A4}" type="slidenum">
              <a:rPr lang="en-US" smtClean="0"/>
              <a:t>‹#›</a:t>
            </a:fld>
            <a:endParaRPr lang="en-US"/>
          </a:p>
        </p:txBody>
      </p:sp>
    </p:spTree>
    <p:extLst>
      <p:ext uri="{BB962C8B-B14F-4D97-AF65-F5344CB8AC3E}">
        <p14:creationId xmlns:p14="http://schemas.microsoft.com/office/powerpoint/2010/main" val="2114704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D0A0A7-6BBE-4C51-8ECD-40D81BAD7B64}" type="datetimeFigureOut">
              <a:rPr lang="en-US" smtClean="0"/>
              <a:t>6/2/2013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520DA1-6785-4EB3-8DD6-B26DBD66E7A4}" type="slidenum">
              <a:rPr lang="en-US" smtClean="0"/>
              <a:t>‹#›</a:t>
            </a:fld>
            <a:endParaRPr lang="en-US"/>
          </a:p>
        </p:txBody>
      </p:sp>
    </p:spTree>
    <p:extLst>
      <p:ext uri="{BB962C8B-B14F-4D97-AF65-F5344CB8AC3E}">
        <p14:creationId xmlns:p14="http://schemas.microsoft.com/office/powerpoint/2010/main" val="1578078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D0A0A7-6BBE-4C51-8ECD-40D81BAD7B64}" type="datetimeFigureOut">
              <a:rPr lang="en-US" smtClean="0"/>
              <a:t>6/2/2013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520DA1-6785-4EB3-8DD6-B26DBD66E7A4}" type="slidenum">
              <a:rPr lang="en-US" smtClean="0"/>
              <a:t>‹#›</a:t>
            </a:fld>
            <a:endParaRPr lang="en-US"/>
          </a:p>
        </p:txBody>
      </p:sp>
    </p:spTree>
    <p:extLst>
      <p:ext uri="{BB962C8B-B14F-4D97-AF65-F5344CB8AC3E}">
        <p14:creationId xmlns:p14="http://schemas.microsoft.com/office/powerpoint/2010/main" val="1795420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60D0A0A7-6BBE-4C51-8ECD-40D81BAD7B64}" type="datetimeFigureOut">
              <a:rPr lang="en-US" smtClean="0"/>
              <a:t>6/2/2013</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04520DA1-6785-4EB3-8DD6-B26DBD66E7A4}" type="slidenum">
              <a:rPr lang="en-US" smtClean="0"/>
              <a:t>‹#›</a:t>
            </a:fld>
            <a:endParaRPr lang="en-US"/>
          </a:p>
        </p:txBody>
      </p:sp>
    </p:spTree>
    <p:extLst>
      <p:ext uri="{BB962C8B-B14F-4D97-AF65-F5344CB8AC3E}">
        <p14:creationId xmlns:p14="http://schemas.microsoft.com/office/powerpoint/2010/main" val="216636706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7500" y="47500"/>
            <a:ext cx="6766560" cy="1424438"/>
          </a:xfrm>
          <a:prstGeom prst="roundRect">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path path="circle">
              <a:fillToRect l="50000" t="50000" r="50000" b="50000"/>
            </a:path>
            <a:tileRect/>
          </a:gradFill>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216724" y="1584958"/>
            <a:ext cx="6488875" cy="4434417"/>
          </a:xfrm>
          <a:prstGeom prst="rect">
            <a:avLst/>
          </a:prstGeom>
          <a:ln>
            <a:noFill/>
          </a:ln>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spcAft>
                <a:spcPts val="600"/>
              </a:spcAft>
            </a:pPr>
            <a:r>
              <a:rPr lang="en-US" sz="1100" b="1" dirty="0" smtClean="0">
                <a:solidFill>
                  <a:srgbClr val="FFFF00"/>
                </a:solidFill>
                <a:latin typeface="Arial" panose="020B0604020202020204" pitchFamily="34" charset="0"/>
                <a:cs typeface="Arial" panose="020B0604020202020204" pitchFamily="34" charset="0"/>
              </a:rPr>
              <a:t>“DO I HAVE ENOUGH MONEY TO RETIRE?”  </a:t>
            </a:r>
            <a:r>
              <a:rPr lang="en-US" sz="1100" dirty="0" smtClean="0">
                <a:solidFill>
                  <a:schemeClr val="tx1"/>
                </a:solidFill>
                <a:latin typeface="Arial" panose="020B0604020202020204" pitchFamily="34" charset="0"/>
                <a:cs typeface="Arial" panose="020B0604020202020204" pitchFamily="34" charset="0"/>
              </a:rPr>
              <a:t>As the wave of boomers approach retirement, this is the question on the minds of many.   But, how do you find an answer to this most important, but complex of questions?  Will a refrigerator crate over an urban heating grate be your version of “condo living” in retirement or will you thrive?  There is a lot written on this topic, but how do you put the pieces together to get an answer for you?</a:t>
            </a:r>
          </a:p>
          <a:p>
            <a:pPr algn="l">
              <a:spcBef>
                <a:spcPts val="0"/>
              </a:spcBef>
              <a:spcAft>
                <a:spcPts val="600"/>
              </a:spcAft>
            </a:pPr>
            <a:r>
              <a:rPr lang="en-US" sz="1100" dirty="0" smtClean="0">
                <a:solidFill>
                  <a:schemeClr val="tx1"/>
                </a:solidFill>
                <a:latin typeface="Arial" panose="020B0604020202020204" pitchFamily="34" charset="0"/>
                <a:cs typeface="Arial" panose="020B0604020202020204" pitchFamily="34" charset="0"/>
              </a:rPr>
              <a:t>This book provides a practical, hands-on guide as you </a:t>
            </a:r>
            <a:br>
              <a:rPr lang="en-US" sz="1100" dirty="0" smtClean="0">
                <a:solidFill>
                  <a:schemeClr val="tx1"/>
                </a:solidFill>
                <a:latin typeface="Arial" panose="020B0604020202020204" pitchFamily="34" charset="0"/>
                <a:cs typeface="Arial" panose="020B0604020202020204" pitchFamily="34" charset="0"/>
              </a:rPr>
            </a:br>
            <a:r>
              <a:rPr lang="en-US" sz="1100" dirty="0" smtClean="0">
                <a:solidFill>
                  <a:schemeClr val="tx1"/>
                </a:solidFill>
                <a:latin typeface="Arial" panose="020B0604020202020204" pitchFamily="34" charset="0"/>
                <a:cs typeface="Arial" panose="020B0604020202020204" pitchFamily="34" charset="0"/>
              </a:rPr>
              <a:t>plan for that magic day.   As we review the important </a:t>
            </a:r>
            <a:br>
              <a:rPr lang="en-US" sz="1100" dirty="0" smtClean="0">
                <a:solidFill>
                  <a:schemeClr val="tx1"/>
                </a:solidFill>
                <a:latin typeface="Arial" panose="020B0604020202020204" pitchFamily="34" charset="0"/>
                <a:cs typeface="Arial" panose="020B0604020202020204" pitchFamily="34" charset="0"/>
              </a:rPr>
            </a:br>
            <a:r>
              <a:rPr lang="en-US" sz="1100" dirty="0" smtClean="0">
                <a:solidFill>
                  <a:schemeClr val="tx1"/>
                </a:solidFill>
                <a:latin typeface="Arial" panose="020B0604020202020204" pitchFamily="34" charset="0"/>
                <a:cs typeface="Arial" panose="020B0604020202020204" pitchFamily="34" charset="0"/>
              </a:rPr>
              <a:t>factors that affect your finances, you will develop your </a:t>
            </a:r>
            <a:br>
              <a:rPr lang="en-US" sz="1100" dirty="0" smtClean="0">
                <a:solidFill>
                  <a:schemeClr val="tx1"/>
                </a:solidFill>
                <a:latin typeface="Arial" panose="020B0604020202020204" pitchFamily="34" charset="0"/>
                <a:cs typeface="Arial" panose="020B0604020202020204" pitchFamily="34" charset="0"/>
              </a:rPr>
            </a:br>
            <a:r>
              <a:rPr lang="en-US" sz="1100" dirty="0" smtClean="0">
                <a:solidFill>
                  <a:schemeClr val="tx1"/>
                </a:solidFill>
                <a:latin typeface="Arial" panose="020B0604020202020204" pitchFamily="34" charset="0"/>
                <a:cs typeface="Arial" panose="020B0604020202020204" pitchFamily="34" charset="0"/>
              </a:rPr>
              <a:t>own personal profile – things like your sources of </a:t>
            </a:r>
            <a:br>
              <a:rPr lang="en-US" sz="1100" dirty="0" smtClean="0">
                <a:solidFill>
                  <a:schemeClr val="tx1"/>
                </a:solidFill>
                <a:latin typeface="Arial" panose="020B0604020202020204" pitchFamily="34" charset="0"/>
                <a:cs typeface="Arial" panose="020B0604020202020204" pitchFamily="34" charset="0"/>
              </a:rPr>
            </a:br>
            <a:r>
              <a:rPr lang="en-US" sz="1100" dirty="0" smtClean="0">
                <a:solidFill>
                  <a:schemeClr val="tx1"/>
                </a:solidFill>
                <a:latin typeface="Arial" panose="020B0604020202020204" pitchFamily="34" charset="0"/>
                <a:cs typeface="Arial" panose="020B0604020202020204" pitchFamily="34" charset="0"/>
              </a:rPr>
              <a:t>income, your expenses, and decisions about relocation.   </a:t>
            </a:r>
            <a:br>
              <a:rPr lang="en-US" sz="1100" dirty="0" smtClean="0">
                <a:solidFill>
                  <a:schemeClr val="tx1"/>
                </a:solidFill>
                <a:latin typeface="Arial" panose="020B0604020202020204" pitchFamily="34" charset="0"/>
                <a:cs typeface="Arial" panose="020B0604020202020204" pitchFamily="34" charset="0"/>
              </a:rPr>
            </a:br>
            <a:r>
              <a:rPr lang="en-US" sz="1100" dirty="0" smtClean="0">
                <a:solidFill>
                  <a:schemeClr val="tx1"/>
                </a:solidFill>
                <a:latin typeface="Arial" panose="020B0604020202020204" pitchFamily="34" charset="0"/>
                <a:cs typeface="Arial" panose="020B0604020202020204" pitchFamily="34" charset="0"/>
              </a:rPr>
              <a:t>This profile will be entered into tools downloaded from </a:t>
            </a:r>
            <a:br>
              <a:rPr lang="en-US" sz="1100" dirty="0" smtClean="0">
                <a:solidFill>
                  <a:schemeClr val="tx1"/>
                </a:solidFill>
                <a:latin typeface="Arial" panose="020B0604020202020204" pitchFamily="34" charset="0"/>
                <a:cs typeface="Arial" panose="020B0604020202020204" pitchFamily="34" charset="0"/>
              </a:rPr>
            </a:br>
            <a:r>
              <a:rPr lang="en-US" sz="1100" dirty="0" smtClean="0">
                <a:solidFill>
                  <a:schemeClr val="tx1"/>
                </a:solidFill>
                <a:latin typeface="Arial" panose="020B0604020202020204" pitchFamily="34" charset="0"/>
                <a:cs typeface="Arial" panose="020B0604020202020204" pitchFamily="34" charset="0"/>
              </a:rPr>
              <a:t>the author’s retirement blog.  In the end you will have a </a:t>
            </a:r>
            <a:br>
              <a:rPr lang="en-US" sz="1100" dirty="0" smtClean="0">
                <a:solidFill>
                  <a:schemeClr val="tx1"/>
                </a:solidFill>
                <a:latin typeface="Arial" panose="020B0604020202020204" pitchFamily="34" charset="0"/>
                <a:cs typeface="Arial" panose="020B0604020202020204" pitchFamily="34" charset="0"/>
              </a:rPr>
            </a:br>
            <a:r>
              <a:rPr lang="en-US" sz="1100" dirty="0" smtClean="0">
                <a:solidFill>
                  <a:schemeClr val="tx1"/>
                </a:solidFill>
                <a:latin typeface="Arial" panose="020B0604020202020204" pitchFamily="34" charset="0"/>
                <a:cs typeface="Arial" panose="020B0604020202020204" pitchFamily="34" charset="0"/>
              </a:rPr>
              <a:t>personal answer to the retirement finances question.   </a:t>
            </a:r>
            <a:br>
              <a:rPr lang="en-US" sz="1100" dirty="0" smtClean="0">
                <a:solidFill>
                  <a:schemeClr val="tx1"/>
                </a:solidFill>
                <a:latin typeface="Arial" panose="020B0604020202020204" pitchFamily="34" charset="0"/>
                <a:cs typeface="Arial" panose="020B0604020202020204" pitchFamily="34" charset="0"/>
              </a:rPr>
            </a:br>
            <a:r>
              <a:rPr lang="en-US" sz="1100" dirty="0" smtClean="0">
                <a:solidFill>
                  <a:schemeClr val="tx1"/>
                </a:solidFill>
                <a:latin typeface="Arial" panose="020B0604020202020204" pitchFamily="34" charset="0"/>
                <a:cs typeface="Arial" panose="020B0604020202020204" pitchFamily="34" charset="0"/>
              </a:rPr>
              <a:t>However, since retirement planning is not a “do it one </a:t>
            </a:r>
            <a:br>
              <a:rPr lang="en-US" sz="1100" dirty="0" smtClean="0">
                <a:solidFill>
                  <a:schemeClr val="tx1"/>
                </a:solidFill>
                <a:latin typeface="Arial" panose="020B0604020202020204" pitchFamily="34" charset="0"/>
                <a:cs typeface="Arial" panose="020B0604020202020204" pitchFamily="34" charset="0"/>
              </a:rPr>
            </a:br>
            <a:r>
              <a:rPr lang="en-US" sz="1100" dirty="0" smtClean="0">
                <a:solidFill>
                  <a:schemeClr val="tx1"/>
                </a:solidFill>
                <a:latin typeface="Arial" panose="020B0604020202020204" pitchFamily="34" charset="0"/>
                <a:cs typeface="Arial" panose="020B0604020202020204" pitchFamily="34" charset="0"/>
              </a:rPr>
              <a:t>time and forget it” kind of activity, you also will be able to </a:t>
            </a:r>
            <a:br>
              <a:rPr lang="en-US" sz="1100" dirty="0" smtClean="0">
                <a:solidFill>
                  <a:schemeClr val="tx1"/>
                </a:solidFill>
                <a:latin typeface="Arial" panose="020B0604020202020204" pitchFamily="34" charset="0"/>
                <a:cs typeface="Arial" panose="020B0604020202020204" pitchFamily="34" charset="0"/>
              </a:rPr>
            </a:br>
            <a:r>
              <a:rPr lang="en-US" sz="1100" dirty="0" smtClean="0">
                <a:solidFill>
                  <a:schemeClr val="tx1"/>
                </a:solidFill>
                <a:latin typeface="Arial" panose="020B0604020202020204" pitchFamily="34" charset="0"/>
                <a:cs typeface="Arial" panose="020B0604020202020204" pitchFamily="34" charset="0"/>
              </a:rPr>
              <a:t>evaluate “what if” scenarios to assess the financial </a:t>
            </a:r>
            <a:br>
              <a:rPr lang="en-US" sz="1100" dirty="0" smtClean="0">
                <a:solidFill>
                  <a:schemeClr val="tx1"/>
                </a:solidFill>
                <a:latin typeface="Arial" panose="020B0604020202020204" pitchFamily="34" charset="0"/>
                <a:cs typeface="Arial" panose="020B0604020202020204" pitchFamily="34" charset="0"/>
              </a:rPr>
            </a:br>
            <a:r>
              <a:rPr lang="en-US" sz="1100" dirty="0" smtClean="0">
                <a:solidFill>
                  <a:schemeClr val="tx1"/>
                </a:solidFill>
                <a:latin typeface="Arial" panose="020B0604020202020204" pitchFamily="34" charset="0"/>
                <a:cs typeface="Arial" panose="020B0604020202020204" pitchFamily="34" charset="0"/>
              </a:rPr>
              <a:t>implications of various alternative retirement decisions </a:t>
            </a:r>
            <a:br>
              <a:rPr lang="en-US" sz="1100" dirty="0" smtClean="0">
                <a:solidFill>
                  <a:schemeClr val="tx1"/>
                </a:solidFill>
                <a:latin typeface="Arial" panose="020B0604020202020204" pitchFamily="34" charset="0"/>
                <a:cs typeface="Arial" panose="020B0604020202020204" pitchFamily="34" charset="0"/>
              </a:rPr>
            </a:br>
            <a:r>
              <a:rPr lang="en-US" sz="1100" dirty="0" smtClean="0">
                <a:solidFill>
                  <a:schemeClr val="tx1"/>
                </a:solidFill>
                <a:latin typeface="Arial" panose="020B0604020202020204" pitchFamily="34" charset="0"/>
                <a:cs typeface="Arial" panose="020B0604020202020204" pitchFamily="34" charset="0"/>
              </a:rPr>
              <a:t>you might make.  </a:t>
            </a:r>
          </a:p>
          <a:p>
            <a:pPr algn="l"/>
            <a:r>
              <a:rPr lang="en-US" sz="1100" b="1" dirty="0" smtClean="0">
                <a:solidFill>
                  <a:srgbClr val="FFFF00"/>
                </a:solidFill>
                <a:latin typeface="Arial" panose="020B0604020202020204" pitchFamily="34" charset="0"/>
                <a:cs typeface="Arial" panose="020B0604020202020204" pitchFamily="34" charset="0"/>
              </a:rPr>
              <a:t>EXAMPLES OF QUESTIONS:</a:t>
            </a:r>
            <a:endParaRPr lang="en-US" sz="1100" dirty="0" smtClean="0">
              <a:solidFill>
                <a:srgbClr val="FFFF00"/>
              </a:solidFill>
              <a:latin typeface="Arial" panose="020B0604020202020204" pitchFamily="34" charset="0"/>
              <a:cs typeface="Arial" panose="020B0604020202020204" pitchFamily="34" charset="0"/>
            </a:endParaRPr>
          </a:p>
          <a:p>
            <a:pPr algn="l">
              <a:spcAft>
                <a:spcPts val="600"/>
              </a:spcAft>
            </a:pPr>
            <a:r>
              <a:rPr lang="en-US" sz="1100" dirty="0" smtClean="0">
                <a:solidFill>
                  <a:schemeClr val="tx1"/>
                </a:solidFill>
                <a:latin typeface="Arial" panose="020B0604020202020204" pitchFamily="34" charset="0"/>
                <a:cs typeface="Arial" panose="020B0604020202020204" pitchFamily="34" charset="0"/>
              </a:rPr>
              <a:t>-  What will your savings be at retirement and how long </a:t>
            </a:r>
            <a:br>
              <a:rPr lang="en-US" sz="1100" dirty="0" smtClean="0">
                <a:solidFill>
                  <a:schemeClr val="tx1"/>
                </a:solidFill>
                <a:latin typeface="Arial" panose="020B0604020202020204" pitchFamily="34" charset="0"/>
                <a:cs typeface="Arial" panose="020B0604020202020204" pitchFamily="34" charset="0"/>
              </a:rPr>
            </a:br>
            <a:r>
              <a:rPr lang="en-US" sz="1100" dirty="0" smtClean="0">
                <a:solidFill>
                  <a:schemeClr val="tx1"/>
                </a:solidFill>
                <a:latin typeface="Arial" panose="020B0604020202020204" pitchFamily="34" charset="0"/>
                <a:cs typeface="Arial" panose="020B0604020202020204" pitchFamily="34" charset="0"/>
              </a:rPr>
              <a:t>   will they last?</a:t>
            </a:r>
          </a:p>
          <a:p>
            <a:pPr algn="l">
              <a:spcAft>
                <a:spcPts val="600"/>
              </a:spcAft>
            </a:pPr>
            <a:r>
              <a:rPr lang="en-US" sz="1100" dirty="0" smtClean="0">
                <a:solidFill>
                  <a:schemeClr val="tx1"/>
                </a:solidFill>
                <a:latin typeface="Arial" panose="020B0604020202020204" pitchFamily="34" charset="0"/>
                <a:cs typeface="Arial" panose="020B0604020202020204" pitchFamily="34" charset="0"/>
              </a:rPr>
              <a:t>-  Can you retire early or should you plan to work longer?</a:t>
            </a:r>
          </a:p>
          <a:p>
            <a:pPr algn="l">
              <a:spcAft>
                <a:spcPts val="600"/>
              </a:spcAft>
            </a:pPr>
            <a:r>
              <a:rPr lang="en-US" sz="1100" dirty="0" smtClean="0">
                <a:solidFill>
                  <a:schemeClr val="tx1"/>
                </a:solidFill>
                <a:latin typeface="Arial" panose="020B0604020202020204" pitchFamily="34" charset="0"/>
                <a:cs typeface="Arial" panose="020B0604020202020204" pitchFamily="34" charset="0"/>
              </a:rPr>
              <a:t>-  How likely are you to run out of money before you run </a:t>
            </a:r>
            <a:br>
              <a:rPr lang="en-US" sz="1100" dirty="0" smtClean="0">
                <a:solidFill>
                  <a:schemeClr val="tx1"/>
                </a:solidFill>
                <a:latin typeface="Arial" panose="020B0604020202020204" pitchFamily="34" charset="0"/>
                <a:cs typeface="Arial" panose="020B0604020202020204" pitchFamily="34" charset="0"/>
              </a:rPr>
            </a:br>
            <a:r>
              <a:rPr lang="en-US" sz="1100" dirty="0" smtClean="0">
                <a:solidFill>
                  <a:schemeClr val="tx1"/>
                </a:solidFill>
                <a:latin typeface="Arial" panose="020B0604020202020204" pitchFamily="34" charset="0"/>
                <a:cs typeface="Arial" panose="020B0604020202020204" pitchFamily="34" charset="0"/>
              </a:rPr>
              <a:t>   out of life and how can you hedge your bets?</a:t>
            </a:r>
          </a:p>
          <a:p>
            <a:pPr algn="l">
              <a:spcAft>
                <a:spcPts val="600"/>
              </a:spcAft>
            </a:pPr>
            <a:r>
              <a:rPr lang="en-US" sz="1100" dirty="0" smtClean="0">
                <a:solidFill>
                  <a:schemeClr val="tx1"/>
                </a:solidFill>
                <a:latin typeface="Arial" panose="020B0604020202020204" pitchFamily="34" charset="0"/>
                <a:cs typeface="Arial" panose="020B0604020202020204" pitchFamily="34" charset="0"/>
              </a:rPr>
              <a:t>-  Will post-retirement employment be a choice or a necessity?</a:t>
            </a:r>
          </a:p>
          <a:p>
            <a:pPr algn="l">
              <a:spcAft>
                <a:spcPts val="600"/>
              </a:spcAft>
            </a:pPr>
            <a:r>
              <a:rPr lang="en-US" sz="1100" dirty="0" smtClean="0">
                <a:solidFill>
                  <a:schemeClr val="tx1"/>
                </a:solidFill>
                <a:latin typeface="Arial" panose="020B0604020202020204" pitchFamily="34" charset="0"/>
                <a:cs typeface="Arial" panose="020B0604020202020204" pitchFamily="34" charset="0"/>
              </a:rPr>
              <a:t>-  What are the hidden benefits of delaying Social Security that can significantly increase your </a:t>
            </a:r>
            <a:br>
              <a:rPr lang="en-US" sz="1100" dirty="0" smtClean="0">
                <a:solidFill>
                  <a:schemeClr val="tx1"/>
                </a:solidFill>
                <a:latin typeface="Arial" panose="020B0604020202020204" pitchFamily="34" charset="0"/>
                <a:cs typeface="Arial" panose="020B0604020202020204" pitchFamily="34" charset="0"/>
              </a:rPr>
            </a:br>
            <a:r>
              <a:rPr lang="en-US" sz="1100" dirty="0" smtClean="0">
                <a:solidFill>
                  <a:schemeClr val="tx1"/>
                </a:solidFill>
                <a:latin typeface="Arial" panose="020B0604020202020204" pitchFamily="34" charset="0"/>
                <a:cs typeface="Arial" panose="020B0604020202020204" pitchFamily="34" charset="0"/>
              </a:rPr>
              <a:t>   income (they are not what you think)?</a:t>
            </a:r>
          </a:p>
          <a:p>
            <a:pPr algn="l">
              <a:spcAft>
                <a:spcPts val="600"/>
              </a:spcAft>
            </a:pPr>
            <a:r>
              <a:rPr lang="en-US" sz="1100" dirty="0" smtClean="0">
                <a:solidFill>
                  <a:schemeClr val="tx1"/>
                </a:solidFill>
                <a:latin typeface="Arial" panose="020B0604020202020204" pitchFamily="34" charset="0"/>
                <a:cs typeface="Arial" panose="020B0604020202020204" pitchFamily="34" charset="0"/>
              </a:rPr>
              <a:t>-  How can you lower retirement expenses without lowering your standard-of-living?</a:t>
            </a:r>
          </a:p>
          <a:p>
            <a:pPr algn="l">
              <a:spcBef>
                <a:spcPts val="0"/>
              </a:spcBef>
              <a:spcAft>
                <a:spcPts val="600"/>
              </a:spcAft>
            </a:pPr>
            <a:r>
              <a:rPr lang="en-US" sz="1100" dirty="0" smtClean="0">
                <a:solidFill>
                  <a:schemeClr val="tx1"/>
                </a:solidFill>
                <a:latin typeface="Arial" panose="020B0604020202020204" pitchFamily="34" charset="0"/>
                <a:cs typeface="Arial" panose="020B0604020202020204" pitchFamily="34" charset="0"/>
              </a:rPr>
              <a:t>-  How do inflation and investment returns affect your retirement financial security and how can you</a:t>
            </a:r>
            <a:br>
              <a:rPr lang="en-US" sz="1100" dirty="0" smtClean="0">
                <a:solidFill>
                  <a:schemeClr val="tx1"/>
                </a:solidFill>
                <a:latin typeface="Arial" panose="020B0604020202020204" pitchFamily="34" charset="0"/>
                <a:cs typeface="Arial" panose="020B0604020202020204" pitchFamily="34" charset="0"/>
              </a:rPr>
            </a:br>
            <a:r>
              <a:rPr lang="en-US" sz="1100" dirty="0" smtClean="0">
                <a:solidFill>
                  <a:schemeClr val="tx1"/>
                </a:solidFill>
                <a:latin typeface="Arial" panose="020B0604020202020204" pitchFamily="34" charset="0"/>
                <a:cs typeface="Arial" panose="020B0604020202020204" pitchFamily="34" charset="0"/>
              </a:rPr>
              <a:t>   plan for these volatile, but important factors?</a:t>
            </a:r>
          </a:p>
          <a:p>
            <a:pPr algn="l">
              <a:spcBef>
                <a:spcPts val="0"/>
              </a:spcBef>
              <a:spcAft>
                <a:spcPts val="1200"/>
              </a:spcAft>
            </a:pPr>
            <a:r>
              <a:rPr lang="en-US" sz="1100" dirty="0" smtClean="0">
                <a:solidFill>
                  <a:schemeClr val="tx1"/>
                </a:solidFill>
                <a:latin typeface="Arial" panose="020B0604020202020204" pitchFamily="34" charset="0"/>
                <a:cs typeface="Arial" panose="020B0604020202020204" pitchFamily="34" charset="0"/>
              </a:rPr>
              <a:t>This </a:t>
            </a:r>
            <a:r>
              <a:rPr lang="en-US" sz="1100" dirty="0" smtClean="0">
                <a:solidFill>
                  <a:schemeClr val="tx1"/>
                </a:solidFill>
                <a:latin typeface="Arial" panose="020B0604020202020204" pitchFamily="34" charset="0"/>
                <a:cs typeface="Arial" panose="020B0604020202020204" pitchFamily="34" charset="0"/>
              </a:rPr>
              <a:t>book is designed to enlighten and empower you as you plan for a successful retirement.   It brings all of the important factors into focus and answers two key questions:  “what does this mean for you” and “what can you do to improve your prospects?”</a:t>
            </a:r>
          </a:p>
          <a:p>
            <a:pPr algn="l">
              <a:spcBef>
                <a:spcPts val="0"/>
              </a:spcBef>
              <a:spcAft>
                <a:spcPts val="600"/>
              </a:spcAft>
            </a:pPr>
            <a:r>
              <a:rPr lang="en-US" sz="1100" b="1" dirty="0" smtClean="0">
                <a:solidFill>
                  <a:srgbClr val="FFFF00"/>
                </a:solidFill>
                <a:latin typeface="Arial" panose="020B0604020202020204" pitchFamily="34" charset="0"/>
                <a:cs typeface="Arial" panose="020B0604020202020204" pitchFamily="34" charset="0"/>
              </a:rPr>
              <a:t>AUTHOR’S NOTE:</a:t>
            </a:r>
            <a:r>
              <a:rPr lang="en-US" sz="1100" dirty="0" smtClean="0">
                <a:solidFill>
                  <a:schemeClr val="tx1"/>
                </a:solidFill>
                <a:latin typeface="Arial" panose="020B0604020202020204" pitchFamily="34" charset="0"/>
                <a:cs typeface="Arial" panose="020B0604020202020204" pitchFamily="34" charset="0"/>
              </a:rPr>
              <a:t>  The downloadable tools require a PC with Microsoft Excel 97 or above installed.  They are powered by VBA macros that may not work properly on other spreadsheet programs.</a:t>
            </a:r>
          </a:p>
          <a:p>
            <a:pPr algn="l">
              <a:spcBef>
                <a:spcPts val="0"/>
              </a:spcBef>
              <a:spcAft>
                <a:spcPts val="600"/>
              </a:spcAft>
            </a:pPr>
            <a:endParaRPr lang="en-US" sz="1100" dirty="0" smtClean="0">
              <a:solidFill>
                <a:schemeClr val="tx1"/>
              </a:solidFill>
              <a:latin typeface="Arial" panose="020B0604020202020204" pitchFamily="34" charset="0"/>
              <a:cs typeface="Arial" panose="020B0604020202020204" pitchFamily="34" charset="0"/>
            </a:endParaRPr>
          </a:p>
          <a:p>
            <a:pPr algn="l"/>
            <a:endParaRPr lang="en-US" sz="1100" dirty="0">
              <a:solidFill>
                <a:schemeClr val="tx1"/>
              </a:solidFill>
              <a:latin typeface="Arial" panose="020B0604020202020204" pitchFamily="34" charset="0"/>
              <a:cs typeface="Arial" panose="020B0604020202020204" pitchFamily="34" charset="0"/>
            </a:endParaRPr>
          </a:p>
        </p:txBody>
      </p:sp>
      <p:sp>
        <p:nvSpPr>
          <p:cNvPr id="3" name="TextBox 2"/>
          <p:cNvSpPr txBox="1"/>
          <p:nvPr/>
        </p:nvSpPr>
        <p:spPr>
          <a:xfrm>
            <a:off x="0" y="111825"/>
            <a:ext cx="6858000" cy="1364476"/>
          </a:xfrm>
          <a:prstGeom prst="rect">
            <a:avLst/>
          </a:prstGeom>
          <a:noFill/>
        </p:spPr>
        <p:txBody>
          <a:bodyPr wrap="square" rtlCol="0">
            <a:spAutoFit/>
          </a:bodyPr>
          <a:lstStyle/>
          <a:p>
            <a:pPr algn="ctr"/>
            <a:r>
              <a:rPr lang="en-US" sz="1600" b="1" dirty="0" smtClean="0">
                <a:effectLst>
                  <a:outerShdw blurRad="38100" dist="38100" dir="2700000" algn="tl">
                    <a:srgbClr val="000000">
                      <a:alpha val="43137"/>
                    </a:srgbClr>
                  </a:outerShdw>
                </a:effectLst>
              </a:rPr>
              <a:t>HOW TO ASSESS &amp; MANAGE YOUR RETIREMENT FINANCIAL READINESS</a:t>
            </a:r>
          </a:p>
          <a:p>
            <a:pPr algn="ctr"/>
            <a:r>
              <a:rPr lang="en-US" sz="1600" dirty="0" smtClean="0">
                <a:solidFill>
                  <a:srgbClr val="FFFF00"/>
                </a:solidFill>
                <a:effectLst>
                  <a:outerShdw blurRad="38100" dist="38100" dir="2700000" algn="tl">
                    <a:srgbClr val="000000">
                      <a:alpha val="43137"/>
                    </a:srgbClr>
                  </a:outerShdw>
                </a:effectLst>
              </a:rPr>
              <a:t>Follow the 5 Steps for Assessing Where You Stand </a:t>
            </a:r>
          </a:p>
          <a:p>
            <a:pPr algn="ctr">
              <a:spcAft>
                <a:spcPts val="400"/>
              </a:spcAft>
            </a:pPr>
            <a:r>
              <a:rPr lang="en-US" sz="1600" dirty="0" smtClean="0">
                <a:solidFill>
                  <a:srgbClr val="FFFF00"/>
                </a:solidFill>
                <a:effectLst>
                  <a:outerShdw blurRad="38100" dist="38100" dir="2700000" algn="tl">
                    <a:srgbClr val="000000">
                      <a:alpha val="43137"/>
                    </a:srgbClr>
                  </a:outerShdw>
                </a:effectLst>
              </a:rPr>
              <a:t>Learn </a:t>
            </a:r>
            <a:r>
              <a:rPr lang="en-US" sz="1600" dirty="0" smtClean="0">
                <a:solidFill>
                  <a:srgbClr val="FFFF00"/>
                </a:solidFill>
                <a:effectLst>
                  <a:outerShdw blurRad="38100" dist="38100" dir="2700000" algn="tl">
                    <a:srgbClr val="000000">
                      <a:alpha val="43137"/>
                    </a:srgbClr>
                  </a:outerShdw>
                </a:effectLst>
              </a:rPr>
              <a:t>Some Secrets for Improving Your Status</a:t>
            </a:r>
          </a:p>
          <a:p>
            <a:pPr algn="ctr">
              <a:spcAft>
                <a:spcPts val="400"/>
              </a:spcAft>
            </a:pPr>
            <a:r>
              <a:rPr lang="en-US" sz="1400" b="1" dirty="0" smtClean="0">
                <a:solidFill>
                  <a:srgbClr val="FFFF00"/>
                </a:solidFill>
                <a:effectLst>
                  <a:outerShdw blurRad="38100" dist="38100" dir="2700000" algn="tl">
                    <a:srgbClr val="000000">
                      <a:alpha val="43137"/>
                    </a:srgbClr>
                  </a:outerShdw>
                </a:effectLst>
              </a:rPr>
              <a:t>BY </a:t>
            </a:r>
            <a:r>
              <a:rPr lang="en-US" sz="1400" b="1" dirty="0" smtClean="0">
                <a:solidFill>
                  <a:srgbClr val="FFFF00"/>
                </a:solidFill>
                <a:effectLst>
                  <a:outerShdw blurRad="38100" dist="38100" dir="2700000" algn="tl">
                    <a:srgbClr val="000000">
                      <a:alpha val="43137"/>
                    </a:srgbClr>
                  </a:outerShdw>
                </a:effectLst>
              </a:rPr>
              <a:t>DONALD E. SCHMIDT, PH.D.</a:t>
            </a:r>
          </a:p>
          <a:p>
            <a:pPr algn="ctr"/>
            <a:r>
              <a:rPr lang="en-US" sz="1400" b="1" dirty="0" smtClean="0">
                <a:effectLst>
                  <a:outerShdw blurRad="38100" dist="38100" dir="2700000" algn="tl">
                    <a:srgbClr val="000000">
                      <a:alpha val="43137"/>
                    </a:srgbClr>
                  </a:outerShdw>
                </a:effectLst>
              </a:rPr>
              <a:t>Purchase on amazon.com for the low </a:t>
            </a:r>
            <a:r>
              <a:rPr lang="en-US" sz="1400" b="1" dirty="0" smtClean="0">
                <a:effectLst>
                  <a:outerShdw blurRad="38100" dist="38100" dir="2700000" algn="tl">
                    <a:srgbClr val="000000">
                      <a:alpha val="43137"/>
                    </a:srgbClr>
                  </a:outerShdw>
                </a:effectLst>
              </a:rPr>
              <a:t>Price </a:t>
            </a:r>
            <a:r>
              <a:rPr lang="en-US" sz="1400" b="1" dirty="0" smtClean="0">
                <a:effectLst>
                  <a:outerShdw blurRad="38100" dist="38100" dir="2700000" algn="tl">
                    <a:srgbClr val="000000">
                      <a:alpha val="43137"/>
                    </a:srgbClr>
                  </a:outerShdw>
                </a:effectLst>
              </a:rPr>
              <a:t>of $</a:t>
            </a:r>
            <a:r>
              <a:rPr lang="en-US" sz="1400" b="1" dirty="0" smtClean="0">
                <a:effectLst>
                  <a:outerShdw blurRad="38100" dist="38100" dir="2700000" algn="tl">
                    <a:srgbClr val="000000">
                      <a:alpha val="43137"/>
                    </a:srgbClr>
                  </a:outerShdw>
                </a:effectLst>
              </a:rPr>
              <a:t>4.99  Download </a:t>
            </a:r>
            <a:r>
              <a:rPr lang="en-US" sz="1400" b="1" dirty="0" smtClean="0">
                <a:effectLst>
                  <a:outerShdw blurRad="38100" dist="38100" dir="2700000" algn="tl">
                    <a:srgbClr val="000000">
                      <a:alpha val="43137"/>
                    </a:srgbClr>
                  </a:outerShdw>
                </a:effectLst>
              </a:rPr>
              <a:t>to your Kindle or </a:t>
            </a:r>
            <a:r>
              <a:rPr lang="en-US" sz="1400" b="1" dirty="0" smtClean="0">
                <a:effectLst>
                  <a:outerShdw blurRad="38100" dist="38100" dir="2700000" algn="tl">
                    <a:srgbClr val="000000">
                      <a:alpha val="43137"/>
                    </a:srgbClr>
                  </a:outerShdw>
                </a:effectLst>
              </a:rPr>
              <a:t>App</a:t>
            </a:r>
            <a:endParaRPr lang="en-US" sz="1400" b="1" dirty="0" smtClean="0">
              <a:effectLst>
                <a:outerShdw blurRad="38100" dist="38100" dir="2700000" algn="tl">
                  <a:srgbClr val="000000">
                    <a:alpha val="43137"/>
                  </a:srgbClr>
                </a:outerShdw>
              </a:effectLst>
            </a:endParaRPr>
          </a:p>
        </p:txBody>
      </p:sp>
      <p:sp>
        <p:nvSpPr>
          <p:cNvPr id="5" name="TextBox 4"/>
          <p:cNvSpPr txBox="1"/>
          <p:nvPr/>
        </p:nvSpPr>
        <p:spPr>
          <a:xfrm>
            <a:off x="0" y="8744200"/>
            <a:ext cx="6858000" cy="477054"/>
          </a:xfrm>
          <a:prstGeom prst="rect">
            <a:avLst/>
          </a:prstGeom>
          <a:noFill/>
        </p:spPr>
        <p:txBody>
          <a:bodyPr wrap="square" rtlCol="0">
            <a:spAutoFit/>
          </a:bodyPr>
          <a:lstStyle/>
          <a:p>
            <a:pPr algn="ctr"/>
            <a:r>
              <a:rPr lang="en-US" sz="1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J</a:t>
            </a:r>
            <a:r>
              <a:rPr lang="en-US" sz="14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oin </a:t>
            </a:r>
            <a:r>
              <a:rPr lang="en-US" sz="1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conversation </a:t>
            </a:r>
            <a:r>
              <a:rPr lang="en-US" sz="14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a:t>
            </a:r>
            <a:r>
              <a:rPr lang="en-US" sz="14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1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my blog:  http://</a:t>
            </a:r>
            <a:r>
              <a:rPr lang="en-US" sz="14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journeyintoretirement.com</a:t>
            </a:r>
            <a:endParaRPr lang="en-US" sz="1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en-US" sz="1100" dirty="0">
              <a:solidFill>
                <a:srgbClr val="FFFF00"/>
              </a:solidFill>
              <a:effectLst>
                <a:outerShdw blurRad="38100" dist="38100" dir="2700000" algn="tl">
                  <a:srgbClr val="000000">
                    <a:alpha val="43137"/>
                  </a:srgbClr>
                </a:outerShdw>
              </a:effectLst>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6200" y="2380987"/>
            <a:ext cx="2743200" cy="3747045"/>
          </a:xfrm>
          <a:prstGeom prst="rect">
            <a:avLst/>
          </a:prstGeom>
          <a:ln w="12700">
            <a:solidFill>
              <a:srgbClr val="000000"/>
            </a:solidFill>
          </a:ln>
        </p:spPr>
      </p:pic>
    </p:spTree>
    <p:extLst>
      <p:ext uri="{BB962C8B-B14F-4D97-AF65-F5344CB8AC3E}">
        <p14:creationId xmlns:p14="http://schemas.microsoft.com/office/powerpoint/2010/main" val="31926904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TotalTime>
  <Words>162</Words>
  <Application>Microsoft Office PowerPoint</Application>
  <PresentationFormat>On-screen Show (4:3)</PresentationFormat>
  <Paragraphs>18</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Nestlé</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Donald Schmidt</dc:creator>
  <cp:lastModifiedBy>datadoc2@live.com</cp:lastModifiedBy>
  <cp:revision>21</cp:revision>
  <cp:lastPrinted>2013-04-03T15:29:18Z</cp:lastPrinted>
  <dcterms:created xsi:type="dcterms:W3CDTF">2013-04-01T12:37:43Z</dcterms:created>
  <dcterms:modified xsi:type="dcterms:W3CDTF">2013-06-02T20:49:06Z</dcterms:modified>
</cp:coreProperties>
</file>